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89" r:id="rId4"/>
    <p:sldId id="277" r:id="rId5"/>
    <p:sldId id="260" r:id="rId6"/>
    <p:sldId id="261" r:id="rId7"/>
    <p:sldId id="262" r:id="rId8"/>
    <p:sldId id="290" r:id="rId9"/>
    <p:sldId id="263" r:id="rId10"/>
    <p:sldId id="267" r:id="rId11"/>
    <p:sldId id="268" r:id="rId12"/>
    <p:sldId id="287" r:id="rId13"/>
    <p:sldId id="258" r:id="rId14"/>
    <p:sldId id="259" r:id="rId15"/>
    <p:sldId id="285" r:id="rId16"/>
    <p:sldId id="305" r:id="rId17"/>
    <p:sldId id="302" r:id="rId18"/>
    <p:sldId id="300" r:id="rId19"/>
    <p:sldId id="286" r:id="rId20"/>
    <p:sldId id="304" r:id="rId21"/>
    <p:sldId id="278" r:id="rId22"/>
    <p:sldId id="291" r:id="rId23"/>
    <p:sldId id="292" r:id="rId24"/>
    <p:sldId id="270" r:id="rId25"/>
    <p:sldId id="295" r:id="rId26"/>
    <p:sldId id="296" r:id="rId27"/>
    <p:sldId id="297" r:id="rId28"/>
    <p:sldId id="298" r:id="rId29"/>
    <p:sldId id="288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4660"/>
  </p:normalViewPr>
  <p:slideViewPr>
    <p:cSldViewPr snapToGrid="0">
      <p:cViewPr varScale="1">
        <p:scale>
          <a:sx n="77" d="100"/>
          <a:sy n="77" d="100"/>
        </p:scale>
        <p:origin x="1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gif>
</file>

<file path=ppt/media/image33.gif>
</file>

<file path=ppt/media/image34.gif>
</file>

<file path=ppt/media/image35.gif>
</file>

<file path=ppt/media/image36.gif>
</file>

<file path=ppt/media/image37.gif>
</file>

<file path=ppt/media/image38.gif>
</file>

<file path=ppt/media/image39.gif>
</file>

<file path=ppt/media/image4.png>
</file>

<file path=ppt/media/image40.gif>
</file>

<file path=ppt/media/image41.gif>
</file>

<file path=ppt/media/image42.gif>
</file>

<file path=ppt/media/image43.gif>
</file>

<file path=ppt/media/image44.gif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2024-01-07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gif"/><Relationship Id="rId4" Type="http://schemas.openxmlformats.org/officeDocument/2006/relationships/image" Target="../media/image33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gif"/><Relationship Id="rId2" Type="http://schemas.openxmlformats.org/officeDocument/2006/relationships/image" Target="../media/image4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gif"/><Relationship Id="rId4" Type="http://schemas.openxmlformats.org/officeDocument/2006/relationships/image" Target="../media/image43.gi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4659" y="2830617"/>
            <a:ext cx="5467325" cy="4593246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64877" y="1960882"/>
            <a:ext cx="1072778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맵</a:t>
            </a:r>
            <a:endParaRPr lang="en-US" altLang="ko-KR" sz="28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3405EC-DD44-D0AF-486E-97A8D7EDD7DB}"/>
              </a:ext>
            </a:extLst>
          </p:cNvPr>
          <p:cNvSpPr txBox="1"/>
          <p:nvPr/>
        </p:nvSpPr>
        <p:spPr>
          <a:xfrm>
            <a:off x="390384" y="2698812"/>
            <a:ext cx="5618993" cy="1042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컨셉 및 구조 </a:t>
            </a:r>
            <a:r>
              <a:rPr lang="en-US" altLang="ko-KR" sz="2200" dirty="0">
                <a:latin typeface="+mn-ea"/>
              </a:rPr>
              <a:t>: </a:t>
            </a:r>
            <a:r>
              <a:rPr lang="ko-KR" altLang="en-US" sz="2200" dirty="0">
                <a:latin typeface="+mn-ea"/>
              </a:rPr>
              <a:t>콜로세움 </a:t>
            </a:r>
            <a:r>
              <a:rPr lang="en-US" altLang="ko-KR" sz="2200" dirty="0">
                <a:latin typeface="+mn-ea"/>
              </a:rPr>
              <a:t>(</a:t>
            </a:r>
            <a:r>
              <a:rPr lang="ko-KR" altLang="en-US" sz="2200" dirty="0">
                <a:latin typeface="+mn-ea"/>
              </a:rPr>
              <a:t>원형경기장</a:t>
            </a:r>
            <a:r>
              <a:rPr lang="en-US" altLang="ko-KR" sz="2200" dirty="0">
                <a:latin typeface="+mn-ea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맵 크기 </a:t>
            </a:r>
            <a:r>
              <a:rPr lang="en-US" altLang="ko-KR" sz="2200" dirty="0">
                <a:latin typeface="+mn-ea"/>
              </a:rPr>
              <a:t>:  80 * 80 * 20 m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552C53BB-8A9C-F872-C704-6107812C4E05}"/>
              </a:ext>
            </a:extLst>
          </p:cNvPr>
          <p:cNvSpPr txBox="1">
            <a:spLocks/>
          </p:cNvSpPr>
          <p:nvPr/>
        </p:nvSpPr>
        <p:spPr>
          <a:xfrm>
            <a:off x="5899717" y="1963977"/>
            <a:ext cx="5935671" cy="66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플레이어 캐릭터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71140" y="1915830"/>
            <a:ext cx="3752419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248687" y="1880166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15385" y="188424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</a:t>
            </a:r>
            <a:r>
              <a:rPr lang="en-US" altLang="ko-KR" b="1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326836" y="5195108"/>
            <a:ext cx="11529567" cy="153913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다른 </a:t>
            </a:r>
            <a:r>
              <a:rPr lang="ko-KR" altLang="en-US" sz="1800" dirty="0" err="1">
                <a:latin typeface="+mn-ea"/>
              </a:rPr>
              <a:t>소울라이크류</a:t>
            </a:r>
            <a:r>
              <a:rPr lang="ko-KR" altLang="en-US" sz="1800" dirty="0">
                <a:latin typeface="+mn-ea"/>
              </a:rPr>
              <a:t> 게임과 달리 위와 같은 전투 외적인 </a:t>
            </a:r>
            <a:r>
              <a:rPr lang="ko-KR" altLang="en-US" sz="1800" b="1" dirty="0">
                <a:latin typeface="+mn-ea"/>
              </a:rPr>
              <a:t>불편한 요소들을 제거해 </a:t>
            </a:r>
            <a:r>
              <a:rPr lang="ko-KR" altLang="en-US" sz="1800" dirty="0">
                <a:latin typeface="+mn-ea"/>
              </a:rPr>
              <a:t>전투 시스템에만 집중 가능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다른 전투 시뮬레이터 시리즈와 달리 </a:t>
            </a:r>
            <a:r>
              <a:rPr lang="ko-KR" altLang="en-US" sz="1800" b="1" dirty="0">
                <a:latin typeface="+mn-ea"/>
              </a:rPr>
              <a:t>직접 캐릭터를 조종하며 </a:t>
            </a:r>
            <a:r>
              <a:rPr lang="ko-KR" altLang="en-US" sz="1800" dirty="0">
                <a:latin typeface="+mn-ea"/>
              </a:rPr>
              <a:t>플레이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271545" y="574589"/>
            <a:ext cx="3245547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>
                <a:effectLst/>
                <a:latin typeface="+mn-ea"/>
              </a:rPr>
              <a:t>타 게임과의 차이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</a:rPr>
              <a:t>불편함</a:t>
            </a:r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485823" y="2014297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718B3240-309B-89D7-6AF9-C617A133BEF8}"/>
              </a:ext>
            </a:extLst>
          </p:cNvPr>
          <p:cNvSpPr txBox="1">
            <a:spLocks/>
          </p:cNvSpPr>
          <p:nvPr/>
        </p:nvSpPr>
        <p:spPr>
          <a:xfrm>
            <a:off x="485823" y="2270118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00" y="2649142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508947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8077505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보완 방법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228" y="2076776"/>
            <a:ext cx="10960683" cy="392466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ko-KR" altLang="en-US" sz="2200" dirty="0">
                <a:latin typeface="+mn-ea"/>
              </a:rPr>
              <a:t>★ 부족한 </a:t>
            </a:r>
            <a:r>
              <a:rPr lang="en-US" altLang="ko-KR" sz="2200" dirty="0">
                <a:latin typeface="+mn-ea"/>
              </a:rPr>
              <a:t>DirectX12</a:t>
            </a:r>
            <a:r>
              <a:rPr lang="ko-KR" altLang="en-US" sz="2200" dirty="0">
                <a:latin typeface="+mn-ea"/>
              </a:rPr>
              <a:t> 지식은</a:t>
            </a:r>
            <a:r>
              <a:rPr lang="en-US" altLang="ko-KR" sz="2200" dirty="0">
                <a:latin typeface="+mn-ea"/>
              </a:rPr>
              <a:t>?</a:t>
            </a:r>
          </a:p>
          <a:p>
            <a:pPr>
              <a:lnSpc>
                <a:spcPct val="100000"/>
              </a:lnSpc>
            </a:pPr>
            <a:r>
              <a:rPr lang="ko-KR" altLang="en-US" sz="1800" b="1" dirty="0"/>
              <a:t>책과 </a:t>
            </a:r>
            <a:r>
              <a:rPr lang="en-US" altLang="ko-KR" sz="1800" b="1" dirty="0"/>
              <a:t>e-class</a:t>
            </a:r>
            <a:r>
              <a:rPr lang="ko-KR" altLang="en-US" sz="1800" b="1" dirty="0"/>
              <a:t>에 올라와 있는 공개강의를 통해 자습</a:t>
            </a:r>
            <a:r>
              <a:rPr lang="ko-KR" altLang="en-US" sz="1800" dirty="0"/>
              <a:t>을 하며 </a:t>
            </a:r>
            <a:r>
              <a:rPr lang="en-US" altLang="ko-KR" sz="1800" dirty="0"/>
              <a:t>1</a:t>
            </a:r>
            <a:r>
              <a:rPr lang="ko-KR" altLang="en-US" sz="1800" dirty="0"/>
              <a:t>주일에 한번씩 모여서 복습해서</a:t>
            </a:r>
            <a:endParaRPr lang="en-US" altLang="ko-KR" sz="1800" dirty="0"/>
          </a:p>
          <a:p>
            <a:pPr>
              <a:lnSpc>
                <a:spcPct val="100000"/>
              </a:lnSpc>
            </a:pPr>
            <a:r>
              <a:rPr lang="en-US" altLang="ko-KR" sz="1800" b="1" dirty="0"/>
              <a:t>2</a:t>
            </a:r>
            <a:r>
              <a:rPr lang="ko-KR" altLang="en-US" sz="1800" b="1" dirty="0"/>
              <a:t>월 </a:t>
            </a:r>
            <a:r>
              <a:rPr lang="en-US" altLang="ko-KR" sz="1800" b="1" dirty="0"/>
              <a:t>11</a:t>
            </a:r>
            <a:r>
              <a:rPr lang="ko-KR" altLang="en-US" sz="1800" b="1" dirty="0"/>
              <a:t>일까지 </a:t>
            </a:r>
            <a:r>
              <a:rPr lang="en-US" altLang="ko-KR" sz="1800" b="1" dirty="0"/>
              <a:t>3D </a:t>
            </a:r>
            <a:r>
              <a:rPr lang="ko-KR" altLang="en-US" sz="1800" b="1" dirty="0"/>
              <a:t>게임 프로그래밍</a:t>
            </a:r>
            <a:r>
              <a:rPr lang="en-US" altLang="ko-KR" sz="1800" b="1" dirty="0"/>
              <a:t>1 </a:t>
            </a:r>
            <a:r>
              <a:rPr lang="ko-KR" altLang="en-US" sz="1800" b="1" dirty="0"/>
              <a:t>부분 완료 </a:t>
            </a:r>
            <a:r>
              <a:rPr lang="ko-KR" altLang="en-US" sz="1800" dirty="0"/>
              <a:t>목표</a:t>
            </a:r>
            <a:endParaRPr lang="en-US" altLang="ko-KR" sz="1800" dirty="0"/>
          </a:p>
          <a:p>
            <a:pPr>
              <a:lnSpc>
                <a:spcPct val="100000"/>
              </a:lnSpc>
            </a:pPr>
            <a:r>
              <a:rPr lang="en-US" altLang="ko-KR" sz="1800" b="1" dirty="0"/>
              <a:t>4</a:t>
            </a:r>
            <a:r>
              <a:rPr lang="ko-KR" altLang="en-US" sz="1800" b="1" dirty="0"/>
              <a:t>월 중순까지 </a:t>
            </a:r>
            <a:r>
              <a:rPr lang="en-US" altLang="ko-KR" sz="1800" b="1" dirty="0"/>
              <a:t>3D </a:t>
            </a:r>
            <a:r>
              <a:rPr lang="ko-KR" altLang="en-US" sz="1800" b="1" dirty="0"/>
              <a:t>게임 프로그래밍</a:t>
            </a:r>
            <a:r>
              <a:rPr lang="en-US" altLang="ko-KR" sz="1800" b="1" dirty="0"/>
              <a:t>2</a:t>
            </a:r>
            <a:r>
              <a:rPr lang="ko-KR" altLang="en-US" sz="1800" b="1" dirty="0"/>
              <a:t> 부분 완료</a:t>
            </a:r>
            <a:r>
              <a:rPr lang="ko-KR" altLang="en-US" sz="1800" dirty="0"/>
              <a:t> 목표</a:t>
            </a:r>
            <a:endParaRPr lang="en-US" altLang="ko-KR" sz="1800" dirty="0"/>
          </a:p>
          <a:p>
            <a:pPr>
              <a:lnSpc>
                <a:spcPct val="100000"/>
              </a:lnSpc>
            </a:pPr>
            <a:r>
              <a:rPr lang="ko-KR" altLang="en-US" sz="1800" dirty="0"/>
              <a:t>추후 다음 학기에 </a:t>
            </a:r>
            <a:r>
              <a:rPr lang="en-US" altLang="ko-KR" sz="1800" dirty="0"/>
              <a:t>3d </a:t>
            </a:r>
            <a:r>
              <a:rPr lang="ko-KR" altLang="en-US" sz="1800" dirty="0"/>
              <a:t>게임 프로그래밍</a:t>
            </a:r>
            <a:r>
              <a:rPr lang="en-US" altLang="ko-KR" sz="1800" dirty="0"/>
              <a:t>1 </a:t>
            </a:r>
            <a:r>
              <a:rPr lang="ko-KR" altLang="en-US" sz="1800" dirty="0"/>
              <a:t>수업 수강 예정</a:t>
            </a:r>
            <a:endParaRPr lang="en-US" altLang="ko-KR" sz="18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36582B0-BC6E-4744-B4E2-87153ABFC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468" y="4267320"/>
            <a:ext cx="1645972" cy="210158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651185C-F886-14A5-A400-8021E75C2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193" y="4267320"/>
            <a:ext cx="2946057" cy="21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395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중점 연구사항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FB8C10F-7F96-6A6A-EFD5-CEAD9B719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92389"/>
              </p:ext>
            </p:extLst>
          </p:nvPr>
        </p:nvGraphicFramePr>
        <p:xfrm>
          <a:off x="417585" y="2208020"/>
          <a:ext cx="11356830" cy="418463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22943">
                  <a:extLst>
                    <a:ext uri="{9D8B030D-6E8A-4147-A177-3AD203B41FA5}">
                      <a16:colId xmlns:a16="http://schemas.microsoft.com/office/drawing/2014/main" val="3117600542"/>
                    </a:ext>
                  </a:extLst>
                </a:gridCol>
                <a:gridCol w="9433887">
                  <a:extLst>
                    <a:ext uri="{9D8B030D-6E8A-4147-A177-3AD203B41FA5}">
                      <a16:colId xmlns:a16="http://schemas.microsoft.com/office/drawing/2014/main" val="769705419"/>
                    </a:ext>
                  </a:extLst>
                </a:gridCol>
              </a:tblGrid>
              <a:tr h="82643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이름</a:t>
                      </a:r>
                    </a:p>
                  </a:txBody>
                  <a:tcP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기술적 요소</a:t>
                      </a:r>
                    </a:p>
                  </a:txBody>
                  <a:tcPr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8583470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Lua </a:t>
                      </a:r>
                      <a:r>
                        <a:rPr lang="ko-KR" altLang="en-US" sz="1400" dirty="0"/>
                        <a:t>스크립트를 이용한 캐릭터 오브젝트 생성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움직임 및 이벤트 제어 구현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Unity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3D</a:t>
                      </a:r>
                      <a:r>
                        <a:rPr lang="ko-KR" altLang="en-US" sz="1400" dirty="0"/>
                        <a:t>를 이용한 캐릭터 애니메이션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5980134"/>
                  </a:ext>
                </a:extLst>
              </a:tr>
              <a:tr h="8788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성현석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DirectX12 </a:t>
                      </a:r>
                      <a:r>
                        <a:rPr lang="ko-KR" altLang="en-US" sz="1400" dirty="0"/>
                        <a:t>게임 프레임워크 구현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/>
                        <a:t>멀티 쓰레드 렌더링을 이용한 프레임 최적화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err="1"/>
                        <a:t>BoundingBox</a:t>
                      </a:r>
                      <a:r>
                        <a:rPr lang="ko-KR" altLang="en-US" sz="1400" dirty="0"/>
                        <a:t>를 이용한 물리 계산 및 충돌 처리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6136603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송주석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dirty="0"/>
                        <a:t>MySQL</a:t>
                      </a:r>
                      <a:r>
                        <a:rPr lang="ko-KR" altLang="en-US" sz="1400" dirty="0">
                          <a:latin typeface="+mn-ea"/>
                        </a:rPr>
                        <a:t>을 이용해 </a:t>
                      </a:r>
                      <a:r>
                        <a:rPr lang="ko-KR" altLang="en-US" sz="1400" dirty="0" err="1">
                          <a:latin typeface="+mn-ea"/>
                        </a:rPr>
                        <a:t>프리셋을</a:t>
                      </a:r>
                      <a:r>
                        <a:rPr lang="ko-KR" altLang="en-US" sz="1400" dirty="0">
                          <a:latin typeface="+mn-ea"/>
                        </a:rPr>
                        <a:t> 저장하고 불러오는 데이터베이스 구성</a:t>
                      </a:r>
                      <a:endParaRPr lang="en-US" altLang="ko-KR" sz="1400" dirty="0">
                        <a:latin typeface="+mn-ea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dirty="0">
                          <a:latin typeface="+mn-ea"/>
                        </a:rPr>
                        <a:t>Mipmapping</a:t>
                      </a:r>
                      <a:r>
                        <a:rPr lang="ko-KR" altLang="en-US" sz="1400" dirty="0">
                          <a:latin typeface="+mn-ea"/>
                        </a:rPr>
                        <a:t>을 통한 텍스처링 최적화</a:t>
                      </a:r>
                      <a:endParaRPr lang="en-US" altLang="ko-KR" sz="1400" dirty="0">
                        <a:latin typeface="+mn-ea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>
                          <a:latin typeface="+mn-ea"/>
                        </a:rPr>
                        <a:t>멀티 </a:t>
                      </a:r>
                      <a:r>
                        <a:rPr lang="ko-KR" altLang="en-US" sz="1400" dirty="0" err="1">
                          <a:latin typeface="+mn-ea"/>
                        </a:rPr>
                        <a:t>스레딩을</a:t>
                      </a:r>
                      <a:r>
                        <a:rPr lang="ko-KR" altLang="en-US" sz="1400" dirty="0">
                          <a:latin typeface="+mn-ea"/>
                        </a:rPr>
                        <a:t> 통한 </a:t>
                      </a:r>
                      <a:r>
                        <a:rPr lang="ko-KR" altLang="en-US" sz="1400" dirty="0" err="1">
                          <a:latin typeface="+mn-ea"/>
                        </a:rPr>
                        <a:t>파티클</a:t>
                      </a:r>
                      <a:r>
                        <a:rPr lang="ko-KR" altLang="en-US" sz="1400" dirty="0">
                          <a:latin typeface="+mn-ea"/>
                        </a:rPr>
                        <a:t> 이펙트 최적화</a:t>
                      </a:r>
                      <a:endParaRPr lang="en-US" altLang="ko-K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6144192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조승완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PVP</a:t>
                      </a:r>
                      <a:r>
                        <a:rPr lang="ko-KR" altLang="en-US" sz="1400" dirty="0"/>
                        <a:t>를 위한 멀티 쓰레드 서버 구현</a:t>
                      </a:r>
                      <a:endParaRPr lang="en-US" altLang="ko-KR" sz="1400" dirty="0"/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 err="1"/>
                        <a:t>Cascade</a:t>
                      </a:r>
                      <a:r>
                        <a:rPr lang="en-US" altLang="ko-KR" sz="1400" dirty="0"/>
                        <a:t>d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Shadow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Mapping을</a:t>
                      </a:r>
                      <a:r>
                        <a:rPr lang="ko-KR" altLang="en-US" sz="1400" dirty="0"/>
                        <a:t> 활용하여 </a:t>
                      </a:r>
                      <a:r>
                        <a:rPr lang="ko-KR" altLang="en-US" sz="1400" dirty="0">
                          <a:latin typeface="+mn-ea"/>
                        </a:rPr>
                        <a:t>광원의 위치와 물체까지의 거리를 바탕으로 한 그림자 매핑</a:t>
                      </a:r>
                      <a:endParaRPr lang="en-US" altLang="ko-K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5474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974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99E36AC-A31D-C080-FC0E-1613281DF7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895" y="2049659"/>
            <a:ext cx="7739449" cy="41268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23D2D3C-863A-120E-F5B5-65068F3EE8E9}"/>
              </a:ext>
            </a:extLst>
          </p:cNvPr>
          <p:cNvSpPr txBox="1"/>
          <p:nvPr/>
        </p:nvSpPr>
        <p:spPr>
          <a:xfrm>
            <a:off x="1924747" y="6247308"/>
            <a:ext cx="8333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/>
              <a:t>게임로직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히트 판정</a:t>
            </a:r>
            <a:r>
              <a:rPr lang="en-US" altLang="ko-KR" sz="1200" dirty="0"/>
              <a:t>, </a:t>
            </a:r>
            <a:r>
              <a:rPr lang="ko-KR" altLang="en-US" sz="1200" dirty="0"/>
              <a:t>회피 판정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패링</a:t>
            </a:r>
            <a:r>
              <a:rPr lang="ko-KR" altLang="en-US" sz="1200" dirty="0"/>
              <a:t> 판정</a:t>
            </a:r>
            <a:r>
              <a:rPr lang="en-US" altLang="ko-KR" sz="1200" dirty="0"/>
              <a:t>, </a:t>
            </a:r>
            <a:r>
              <a:rPr lang="ko-KR" altLang="en-US" sz="1200" dirty="0"/>
              <a:t>물리 연산 구현 및 오브젝트 불러오기 </a:t>
            </a:r>
          </a:p>
        </p:txBody>
      </p:sp>
    </p:spTree>
    <p:extLst>
      <p:ext uri="{BB962C8B-B14F-4D97-AF65-F5344CB8AC3E}">
        <p14:creationId xmlns:p14="http://schemas.microsoft.com/office/powerpoint/2010/main" val="2810971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496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04p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05 ~ 12p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13 ~ 14p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15</a:t>
            </a:r>
            <a:r>
              <a:rPr lang="en-US" altLang="ko-KR" sz="2800" b="1" dirty="0">
                <a:latin typeface="+mn-ea"/>
              </a:rPr>
              <a:t> ~ 18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3705409" y="2878686"/>
            <a:ext cx="4781182" cy="110062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8000" dirty="0">
                <a:latin typeface="+mn-ea"/>
                <a:ea typeface="+mn-ea"/>
              </a:rPr>
              <a:t>Q&amp;A</a:t>
            </a:r>
            <a:endParaRPr lang="ko-KR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391884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시뮬레이터란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>
                <a:effectLst/>
                <a:latin typeface="-apple-system"/>
              </a:rPr>
              <a:t>시뮬레이터란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‘</a:t>
            </a:r>
            <a:r>
              <a:rPr lang="ko-KR" altLang="en-US" sz="1800" dirty="0">
                <a:effectLst/>
                <a:latin typeface="-apple-system"/>
              </a:rPr>
              <a:t>모의 시험 게임</a:t>
            </a:r>
            <a:r>
              <a:rPr lang="en-US" altLang="ko-KR" sz="1800" dirty="0">
                <a:effectLst/>
                <a:latin typeface="-apple-system"/>
              </a:rPr>
              <a:t>’</a:t>
            </a:r>
            <a:r>
              <a:rPr lang="ko-KR" altLang="en-US" sz="1800" dirty="0">
                <a:effectLst/>
                <a:latin typeface="-apple-system"/>
              </a:rPr>
              <a:t>이라는 의미로 정해진 </a:t>
            </a:r>
            <a:r>
              <a:rPr lang="ko-KR" altLang="en-US" sz="1800" dirty="0" err="1">
                <a:effectLst/>
                <a:latin typeface="-apple-system"/>
              </a:rPr>
              <a:t>함수값</a:t>
            </a:r>
            <a:r>
              <a:rPr lang="ko-KR" altLang="en-US" sz="1800" dirty="0">
                <a:effectLst/>
                <a:latin typeface="-apple-system"/>
              </a:rPr>
              <a:t> 내에 변화를 줬을 때 계의 변화를 관측하는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즉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하나의 모델을 가지고 여러가지 상황을 시험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또는 체험하는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5D177FF-4156-FC57-E519-4419465D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444" y="3746737"/>
            <a:ext cx="4381500" cy="2047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397CCF-7207-07D6-1460-217FD92DCD6F}"/>
              </a:ext>
            </a:extLst>
          </p:cNvPr>
          <p:cNvSpPr txBox="1"/>
          <p:nvPr/>
        </p:nvSpPr>
        <p:spPr>
          <a:xfrm>
            <a:off x="5020551" y="579461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유로 트럭 시뮬레이터</a:t>
            </a:r>
            <a:r>
              <a:rPr lang="en-US" altLang="ko-KR" sz="1200" dirty="0">
                <a:latin typeface="+mn-ea"/>
              </a:rPr>
              <a:t>2)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8128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패링이란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패링</a:t>
            </a:r>
            <a:r>
              <a:rPr lang="en-US" altLang="ko-KR" sz="1800" b="1" dirty="0">
                <a:effectLst/>
                <a:latin typeface="-apple-system"/>
              </a:rPr>
              <a:t>(Parrying)</a:t>
            </a:r>
            <a:r>
              <a:rPr lang="ko-KR" altLang="en-US" sz="1800" b="1" dirty="0">
                <a:effectLst/>
                <a:latin typeface="-apple-system"/>
              </a:rPr>
              <a:t>이란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격투기나 </a:t>
            </a:r>
            <a:r>
              <a:rPr lang="ko-KR" altLang="en-US" sz="1800" dirty="0" err="1">
                <a:effectLst/>
                <a:latin typeface="-apple-system"/>
              </a:rPr>
              <a:t>검투</a:t>
            </a:r>
            <a:r>
              <a:rPr lang="ko-KR" altLang="en-US" sz="1800" dirty="0">
                <a:effectLst/>
                <a:latin typeface="-apple-system"/>
              </a:rPr>
              <a:t> 등에서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상대의 공격을 자신의 몸이나 </a:t>
            </a:r>
            <a:r>
              <a:rPr lang="ko-KR" altLang="en-US" sz="1800" dirty="0" err="1">
                <a:effectLst/>
                <a:latin typeface="-apple-system"/>
              </a:rPr>
              <a:t>무기등으로</a:t>
            </a:r>
            <a:r>
              <a:rPr lang="ko-KR" altLang="en-US" sz="1800" dirty="0">
                <a:effectLst/>
                <a:latin typeface="-apple-system"/>
              </a:rPr>
              <a:t> 옆으로 쳐 내는 동작이다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막기나 회피와 달리 </a:t>
            </a:r>
            <a:r>
              <a:rPr lang="ko-KR" altLang="en-US" sz="1800" dirty="0" err="1">
                <a:effectLst/>
                <a:latin typeface="-apple-system"/>
              </a:rPr>
              <a:t>패링은</a:t>
            </a:r>
            <a:r>
              <a:rPr lang="ko-KR" altLang="en-US" sz="1800" dirty="0">
                <a:effectLst/>
                <a:latin typeface="-apple-system"/>
              </a:rPr>
              <a:t> 공격을 다른 방향으로 </a:t>
            </a:r>
            <a:r>
              <a:rPr lang="ko-KR" altLang="en-US" sz="1800" dirty="0" err="1">
                <a:effectLst/>
                <a:latin typeface="-apple-system"/>
              </a:rPr>
              <a:t>흘려보내는</a:t>
            </a:r>
            <a:r>
              <a:rPr lang="ko-KR" altLang="en-US" sz="1800" dirty="0">
                <a:effectLst/>
                <a:latin typeface="-apple-system"/>
              </a:rPr>
              <a:t> 동작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게임 에서는 타이밍에 맞춰 상대의 공격을 쳐내는 것을 뜻한다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17F84F1-3CE4-D671-96F4-ED1965686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061" y="3846260"/>
            <a:ext cx="2978444" cy="21329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BD4408-8CBC-5ACC-8447-511FA55A44B4}"/>
              </a:ext>
            </a:extLst>
          </p:cNvPr>
          <p:cNvSpPr txBox="1"/>
          <p:nvPr/>
        </p:nvSpPr>
        <p:spPr>
          <a:xfrm>
            <a:off x="2319061" y="5992931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>
                <a:latin typeface="+mn-ea"/>
              </a:rPr>
              <a:t>르네상스 시대에 사용된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https://www.thearma.org/essays/edgemyth.htm</a:t>
            </a:r>
            <a:endParaRPr lang="ko-KR" altLang="en-US" sz="700" dirty="0">
              <a:latin typeface="+mn-ea"/>
            </a:endParaRPr>
          </a:p>
        </p:txBody>
      </p:sp>
      <p:pic>
        <p:nvPicPr>
          <p:cNvPr id="4" name="그림 3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606D45B3-BFAF-4AC4-3788-719FF61E7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845" y="3866164"/>
            <a:ext cx="3176150" cy="2119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8E857E-F905-71C8-C608-B53354CB37E2}"/>
              </a:ext>
            </a:extLst>
          </p:cNvPr>
          <p:cNvSpPr txBox="1"/>
          <p:nvPr/>
        </p:nvSpPr>
        <p:spPr>
          <a:xfrm>
            <a:off x="6672698" y="5998213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엘든링의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https://game8.co/games/Elden-Ring/archives/352204</a:t>
            </a:r>
            <a:endParaRPr lang="ko-KR" altLang="en-US" sz="7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323805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베기</a:t>
            </a:r>
          </a:p>
        </p:txBody>
      </p:sp>
      <p:pic>
        <p:nvPicPr>
          <p:cNvPr id="17" name="그림 16" descr="PC 게임, 액션 어드벤처 게임, 스크린샷, 어드벤처 게임이(가) 표시된 사진&#10;&#10;자동 생성된 설명">
            <a:extLst>
              <a:ext uri="{FF2B5EF4-FFF2-40B4-BE49-F238E27FC236}">
                <a16:creationId xmlns:a16="http://schemas.microsoft.com/office/drawing/2014/main" id="{C4C37DEC-503F-E3F0-CB8E-4AE505A5F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51" y="2509753"/>
            <a:ext cx="3401212" cy="1838493"/>
          </a:xfrm>
          <a:prstGeom prst="rect">
            <a:avLst/>
          </a:prstGeom>
        </p:spPr>
      </p:pic>
      <p:pic>
        <p:nvPicPr>
          <p:cNvPr id="19" name="그림 18" descr="스크린샷, PC 게임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D8A63BCC-6332-3A86-5549-6A6D3A5EF2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495" y="2509753"/>
            <a:ext cx="3401212" cy="183849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강한 베기</a:t>
            </a:r>
          </a:p>
        </p:txBody>
      </p:sp>
      <p:pic>
        <p:nvPicPr>
          <p:cNvPr id="22" name="그림 21" descr="PC 게임, 무기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EC23F3FF-96D9-8FB7-652D-30DB63816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698" y="2509753"/>
            <a:ext cx="3401213" cy="18384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 베기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찌르기</a:t>
            </a:r>
          </a:p>
        </p:txBody>
      </p:sp>
      <p:pic>
        <p:nvPicPr>
          <p:cNvPr id="26" name="그림 25" descr="PC 게임, 스크린샷, 액션 어드벤처 게임, 어드벤처 게임이(가) 표시된 사진&#10;&#10;자동 생성된 설명">
            <a:extLst>
              <a:ext uri="{FF2B5EF4-FFF2-40B4-BE49-F238E27FC236}">
                <a16:creationId xmlns:a16="http://schemas.microsoft.com/office/drawing/2014/main" id="{DACE6E2E-139E-DD9D-AA6E-A221A8B54E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5" y="4680087"/>
            <a:ext cx="3022589" cy="163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78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약 공격</a:t>
            </a:r>
          </a:p>
        </p:txBody>
      </p:sp>
      <p:pic>
        <p:nvPicPr>
          <p:cNvPr id="18" name="그림 1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AF41E6F4-5AEE-E8DA-361F-AA9E9C4B5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7" y="3085042"/>
            <a:ext cx="3364677" cy="1895866"/>
          </a:xfrm>
          <a:prstGeom prst="rect">
            <a:avLst/>
          </a:prstGeom>
        </p:spPr>
      </p:pic>
      <p:pic>
        <p:nvPicPr>
          <p:cNvPr id="24" name="그림 23" descr="PC 게임, 스크린샷, 동굴, 디지털 합성이(가) 표시된 사진&#10;&#10;자동 생성된 설명">
            <a:extLst>
              <a:ext uri="{FF2B5EF4-FFF2-40B4-BE49-F238E27FC236}">
                <a16:creationId xmlns:a16="http://schemas.microsoft.com/office/drawing/2014/main" id="{C4B02431-4A96-AC2D-5E10-924EAF95A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85042"/>
            <a:ext cx="3364679" cy="1895867"/>
          </a:xfrm>
          <a:prstGeom prst="rect">
            <a:avLst/>
          </a:prstGeom>
        </p:spPr>
      </p:pic>
      <p:pic>
        <p:nvPicPr>
          <p:cNvPr id="26" name="그림 25" descr="PC 게임, 디지털 합성, 액션 어드벤처 게임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E52D808C-07FC-0FBE-850C-2F5EE9602C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5" y="3085042"/>
            <a:ext cx="3364677" cy="189586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</p:spTree>
    <p:extLst>
      <p:ext uri="{BB962C8B-B14F-4D97-AF65-F5344CB8AC3E}">
        <p14:creationId xmlns:p14="http://schemas.microsoft.com/office/powerpoint/2010/main" val="39132520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회전 공격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범위 공격</a:t>
            </a:r>
          </a:p>
        </p:txBody>
      </p:sp>
      <p:pic>
        <p:nvPicPr>
          <p:cNvPr id="7" name="그림 6" descr="PC 게임, 디지털 합성, 액션 어드벤처 게임, 스크린샷이(가) 표시된 사진&#10;&#10;자동 생성된 설명">
            <a:extLst>
              <a:ext uri="{FF2B5EF4-FFF2-40B4-BE49-F238E27FC236}">
                <a16:creationId xmlns:a16="http://schemas.microsoft.com/office/drawing/2014/main" id="{08AF3D97-5C62-3398-9336-0F7C8F36F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4" y="3079978"/>
            <a:ext cx="3364679" cy="1895867"/>
          </a:xfrm>
          <a:prstGeom prst="rect">
            <a:avLst/>
          </a:prstGeom>
        </p:spPr>
      </p:pic>
      <p:pic>
        <p:nvPicPr>
          <p:cNvPr id="15" name="그림 14" descr="스크린샷, 페인팅, 예술이(가) 표시된 사진&#10;&#10;자동 생성된 설명">
            <a:extLst>
              <a:ext uri="{FF2B5EF4-FFF2-40B4-BE49-F238E27FC236}">
                <a16:creationId xmlns:a16="http://schemas.microsoft.com/office/drawing/2014/main" id="{BBBF0B53-8135-00BD-19C1-2AE16EFE8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52704"/>
            <a:ext cx="3364677" cy="1895866"/>
          </a:xfrm>
          <a:prstGeom prst="rect">
            <a:avLst/>
          </a:prstGeom>
        </p:spPr>
      </p:pic>
      <p:pic>
        <p:nvPicPr>
          <p:cNvPr id="19" name="그림 18" descr="스크린샷, PC 게임, 디지털 합성, 전략 비디오 게임이(가) 표시된 사진&#10;&#10;자동 생성된 설명">
            <a:extLst>
              <a:ext uri="{FF2B5EF4-FFF2-40B4-BE49-F238E27FC236}">
                <a16:creationId xmlns:a16="http://schemas.microsoft.com/office/drawing/2014/main" id="{33072BEC-573E-1C76-98FD-4915B9150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4" y="3075859"/>
            <a:ext cx="3364679" cy="189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125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도약 공격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원거리 범위 공격</a:t>
            </a:r>
          </a:p>
        </p:txBody>
      </p:sp>
      <p:pic>
        <p:nvPicPr>
          <p:cNvPr id="7" name="그림 6" descr="스크린샷, PC 게임, 페인팅, 디지털 합성이(가) 표시된 사진&#10;&#10;자동 생성된 설명">
            <a:extLst>
              <a:ext uri="{FF2B5EF4-FFF2-40B4-BE49-F238E27FC236}">
                <a16:creationId xmlns:a16="http://schemas.microsoft.com/office/drawing/2014/main" id="{8C479393-1217-DFD9-22D7-6A3CBC5E3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50" y="2509752"/>
            <a:ext cx="3262854" cy="1838493"/>
          </a:xfrm>
          <a:prstGeom prst="rect">
            <a:avLst/>
          </a:prstGeom>
        </p:spPr>
      </p:pic>
      <p:pic>
        <p:nvPicPr>
          <p:cNvPr id="18" name="그림 17" descr="페인팅, 포유류, 예술, 용이(가) 표시된 사진&#10;&#10;자동 생성된 설명">
            <a:extLst>
              <a:ext uri="{FF2B5EF4-FFF2-40B4-BE49-F238E27FC236}">
                <a16:creationId xmlns:a16="http://schemas.microsoft.com/office/drawing/2014/main" id="{F726CE30-E7ED-FB2C-524B-1604F0010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92" y="2504893"/>
            <a:ext cx="3262855" cy="1838493"/>
          </a:xfrm>
          <a:prstGeom prst="rect">
            <a:avLst/>
          </a:prstGeom>
        </p:spPr>
      </p:pic>
      <p:pic>
        <p:nvPicPr>
          <p:cNvPr id="25" name="그림 24" descr="페인팅, PC 게임, 액션 어드벤처 게임, 디지털 합성이(가) 표시된 사진&#10;&#10;자동 생성된 설명">
            <a:extLst>
              <a:ext uri="{FF2B5EF4-FFF2-40B4-BE49-F238E27FC236}">
                <a16:creationId xmlns:a16="http://schemas.microsoft.com/office/drawing/2014/main" id="{5B07CD6A-2FA8-1EFA-97EF-BE3044D0C6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695" y="2504893"/>
            <a:ext cx="3262855" cy="1838493"/>
          </a:xfrm>
          <a:prstGeom prst="rect">
            <a:avLst/>
          </a:prstGeom>
        </p:spPr>
      </p:pic>
      <p:pic>
        <p:nvPicPr>
          <p:cNvPr id="28" name="그림 2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9D3B5DB4-760B-7247-4218-9AF26172BE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275" y="4640286"/>
            <a:ext cx="2995449" cy="168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8958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092654" y="4134350"/>
            <a:ext cx="543890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cxnSpLocks/>
            <a:stCxn id="6" idx="0"/>
            <a:endCxn id="18" idx="2"/>
          </p:cNvCxnSpPr>
          <p:nvPr/>
        </p:nvCxnSpPr>
        <p:spPr>
          <a:xfrm rot="5400000" flipH="1" flipV="1">
            <a:off x="1478394" y="2320886"/>
            <a:ext cx="941971" cy="13743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96319" y="2070182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96319" y="35766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96319" y="5047874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431775" y="3479035"/>
            <a:ext cx="1660879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2058889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b="1" dirty="0" err="1"/>
              <a:t>소울라이크</a:t>
            </a:r>
            <a:r>
              <a:rPr lang="ko-KR" altLang="en-US" b="1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341639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745928" y="6021879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b="1" dirty="0"/>
              <a:t>싱글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9" y="2202929"/>
            <a:ext cx="5528031" cy="367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8A2E1C-7486-0DF8-E336-0841430A8287}"/>
              </a:ext>
            </a:extLst>
          </p:cNvPr>
          <p:cNvSpPr txBox="1"/>
          <p:nvPr/>
        </p:nvSpPr>
        <p:spPr>
          <a:xfrm>
            <a:off x="6013110" y="2274185"/>
            <a:ext cx="2242949" cy="4196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방어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방패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막는 정도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막기 </a:t>
            </a:r>
            <a:r>
              <a:rPr lang="ko-KR" altLang="en-US" dirty="0" err="1"/>
              <a:t>패링</a:t>
            </a:r>
            <a:r>
              <a:rPr lang="ko-KR" altLang="en-US" dirty="0"/>
              <a:t> 키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판정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점프 유무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F2DB26-E1CF-5A3C-1599-170F929A0D35}"/>
              </a:ext>
            </a:extLst>
          </p:cNvPr>
          <p:cNvSpPr txBox="1"/>
          <p:nvPr/>
        </p:nvSpPr>
        <p:spPr>
          <a:xfrm>
            <a:off x="9337322" y="2412685"/>
            <a:ext cx="2524785" cy="364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그로기 조건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선택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가능 여부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빈도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조건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AA1BF8-62D0-F719-E3D5-8B25E508A8B5}"/>
              </a:ext>
            </a:extLst>
          </p:cNvPr>
          <p:cNvSpPr txBox="1"/>
          <p:nvPr/>
        </p:nvSpPr>
        <p:spPr>
          <a:xfrm>
            <a:off x="7687797" y="2687172"/>
            <a:ext cx="2242949" cy="2535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공격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무기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이동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달리기 속도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53765D-2C6E-E2AD-F2DD-708751A76F8D}"/>
              </a:ext>
            </a:extLst>
          </p:cNvPr>
          <p:cNvSpPr txBox="1"/>
          <p:nvPr/>
        </p:nvSpPr>
        <p:spPr>
          <a:xfrm>
            <a:off x="9259106" y="2130397"/>
            <a:ext cx="1032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적</a:t>
            </a:r>
            <a:endParaRPr lang="en-US" altLang="ko-KR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B03AA6-193C-F885-76A6-A14B94D847A1}"/>
              </a:ext>
            </a:extLst>
          </p:cNvPr>
          <p:cNvSpPr txBox="1"/>
          <p:nvPr/>
        </p:nvSpPr>
        <p:spPr>
          <a:xfrm>
            <a:off x="5940412" y="2168285"/>
            <a:ext cx="14823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플레이어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3280555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4935121" y="3890158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54" y="2202931"/>
            <a:ext cx="5564527" cy="36713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BF7936-657C-18CD-BD9F-3FEB35C8D558}"/>
              </a:ext>
            </a:extLst>
          </p:cNvPr>
          <p:cNvSpPr txBox="1"/>
          <p:nvPr/>
        </p:nvSpPr>
        <p:spPr>
          <a:xfrm>
            <a:off x="745927" y="6021879"/>
            <a:ext cx="10540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(</a:t>
            </a:r>
            <a:r>
              <a:rPr lang="ko-KR" altLang="en-US" b="1" dirty="0"/>
              <a:t>멀티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9007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1762</TotalTime>
  <Words>1240</Words>
  <Application>Microsoft Office PowerPoint</Application>
  <PresentationFormat>와이드스크린</PresentationFormat>
  <Paragraphs>254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8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soyoun seong</cp:lastModifiedBy>
  <cp:revision>72</cp:revision>
  <dcterms:created xsi:type="dcterms:W3CDTF">2023-11-04T19:16:26Z</dcterms:created>
  <dcterms:modified xsi:type="dcterms:W3CDTF">2024-01-07T09:57:11Z</dcterms:modified>
</cp:coreProperties>
</file>

<file path=docProps/thumbnail.jpeg>
</file>